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69" r:id="rId2"/>
    <p:sldId id="370" r:id="rId3"/>
    <p:sldId id="371" r:id="rId4"/>
    <p:sldId id="372" r:id="rId5"/>
    <p:sldId id="389" r:id="rId6"/>
    <p:sldId id="391" r:id="rId7"/>
    <p:sldId id="392" r:id="rId8"/>
    <p:sldId id="393" r:id="rId9"/>
    <p:sldId id="394" r:id="rId10"/>
    <p:sldId id="637" r:id="rId11"/>
    <p:sldId id="63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drive\&#1060;&#1040;&#1053;&#1054;\2018\&#1057;&#1090;&#1072;&#1090;&#1080;&#1089;&#1090;&#1080;&#1082;&#1072;%202019\&#1050;&#1091;&#1079;&#1100;&#1084;&#1080;&#1085;&#1091;%20&#1085;&#1072;%20&#1089;&#1086;&#1074;&#1077;&#1090;\&#1044;&#1080;&#1085;&#1072;&#1084;&#1080;&#1082;&#1072;%20&#1095;&#1080;&#1089;&#1083;&#1077;&#1085;&#1085;&#1086;&#1089;&#1090;&#1080;%20&#1053;&#1057;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ru-RU" sz="2800" b="1" i="0" u="none" strike="noStrike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2019 год</a:t>
            </a:r>
          </a:p>
        </c:rich>
      </c:tx>
      <c:layout>
        <c:manualLayout>
          <c:xMode val="edge"/>
          <c:yMode val="edge"/>
          <c:x val="0.39781566368989107"/>
          <c:y val="3.6710009891107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200" spc="0" baseline="0" dirty="0" smtClean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  <a:effectLst/>
        <a:sp3d>
          <a:contourClr>
            <a:schemeClr val="bg1">
              <a:lumMod val="50000"/>
            </a:schemeClr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313216468174316E-2"/>
          <c:y val="0.11410287763384983"/>
          <c:w val="0.93768678353182566"/>
          <c:h val="0.739299542864660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>
                <a:alpha val="82000"/>
              </a:srgb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>
                  <a:alpha val="82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F37-46B4-887B-F28A999D69B1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16729647.613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37-46B4-887B-F28A999D69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92D050">
                <a:alpha val="86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29095539.399999999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37-46B4-887B-F28A999D6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369616"/>
        <c:axId val="206370008"/>
        <c:axId val="0"/>
      </c:bar3DChart>
      <c:catAx>
        <c:axId val="206369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6370008"/>
        <c:crosses val="autoZero"/>
        <c:auto val="1"/>
        <c:lblAlgn val="ctr"/>
        <c:lblOffset val="100"/>
        <c:noMultiLvlLbl val="0"/>
      </c:catAx>
      <c:valAx>
        <c:axId val="206370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36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tx1"/>
                </a:solidFill>
                <a:latin typeface="+mj-lt"/>
              </a:rPr>
              <a:t>2018 год</a:t>
            </a:r>
          </a:p>
        </c:rich>
      </c:tx>
      <c:layout>
        <c:manualLayout>
          <c:xMode val="edge"/>
          <c:yMode val="edge"/>
          <c:x val="0.39422936037419881"/>
          <c:y val="3.3298954379121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  <a:effectLst/>
        <a:sp3d>
          <a:contourClr>
            <a:schemeClr val="bg1">
              <a:lumMod val="50000"/>
            </a:schemeClr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313216468174316E-2"/>
          <c:y val="0.11410287763384983"/>
          <c:w val="0.93768678353182566"/>
          <c:h val="0.739299542864660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>
                <a:alpha val="82000"/>
              </a:srgb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>
                  <a:alpha val="82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837-4370-B2D4-705BC38C0147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100454424.55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37-4370-B2D4-705BC38C01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92D050">
                <a:alpha val="86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204432921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7-4370-B2D4-705BC38C01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370792"/>
        <c:axId val="206371184"/>
        <c:axId val="0"/>
      </c:bar3DChart>
      <c:catAx>
        <c:axId val="206370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6371184"/>
        <c:crosses val="autoZero"/>
        <c:auto val="1"/>
        <c:lblAlgn val="ctr"/>
        <c:lblOffset val="100"/>
        <c:noMultiLvlLbl val="0"/>
      </c:catAx>
      <c:valAx>
        <c:axId val="20637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370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200" spc="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ru-RU" sz="2800" b="1" i="0" u="none" strike="noStrike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2020 год</a:t>
            </a:r>
          </a:p>
        </c:rich>
      </c:tx>
      <c:layout>
        <c:manualLayout>
          <c:xMode val="edge"/>
          <c:yMode val="edge"/>
          <c:x val="0.38089913861587127"/>
          <c:y val="0.13361113538084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200" spc="0" baseline="0" dirty="0" smtClean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  <a:effectLst/>
        <a:sp3d>
          <a:contourClr>
            <a:schemeClr val="bg1">
              <a:lumMod val="50000"/>
            </a:schemeClr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313216468174316E-2"/>
          <c:y val="0.11410287763384983"/>
          <c:w val="0.93768678353182566"/>
          <c:h val="0.739299542864660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>
                <a:alpha val="82000"/>
              </a:srgb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>
                  <a:alpha val="82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7BC-4374-89DE-650C39F4B06D}"/>
              </c:ext>
            </c:extLst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140279160.5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BC-4374-89DE-650C39F4B0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92D050">
                <a:alpha val="86000"/>
              </a:srgb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229073112.70000112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BC-4374-89DE-650C39F4B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8787880"/>
        <c:axId val="288788272"/>
        <c:axId val="0"/>
      </c:bar3DChart>
      <c:catAx>
        <c:axId val="288787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8788272"/>
        <c:crosses val="autoZero"/>
        <c:auto val="1"/>
        <c:lblAlgn val="ctr"/>
        <c:lblOffset val="100"/>
        <c:noMultiLvlLbl val="0"/>
      </c:catAx>
      <c:valAx>
        <c:axId val="28878827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88787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Научные исследования и разработки</c:v>
                </c:pt>
              </c:strCache>
            </c:strRef>
          </c:cat>
          <c:val>
            <c:numRef>
              <c:f>Лист1!$B$2</c:f>
              <c:numCache>
                <c:formatCode>#,##0.0_ ;[Red]\-#,##0.0\ </c:formatCode>
                <c:ptCount val="1"/>
                <c:pt idx="0">
                  <c:v>100495.9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10-48CE-9717-E7F1DB5A74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Научные исследования и разработки</c:v>
                </c:pt>
              </c:strCache>
            </c:strRef>
          </c:cat>
          <c:val>
            <c:numRef>
              <c:f>Лист1!$C$2</c:f>
              <c:numCache>
                <c:formatCode>#,##0.0_ ;[Red]\-#,##0.0\ </c:formatCode>
                <c:ptCount val="1"/>
                <c:pt idx="0">
                  <c:v>104621.2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10-48CE-9717-E7F1DB5A74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9565840"/>
        <c:axId val="739566496"/>
      </c:barChart>
      <c:catAx>
        <c:axId val="73956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9566496"/>
        <c:crosses val="autoZero"/>
        <c:auto val="1"/>
        <c:lblAlgn val="ctr"/>
        <c:lblOffset val="100"/>
        <c:noMultiLvlLbl val="0"/>
      </c:catAx>
      <c:valAx>
        <c:axId val="739566496"/>
        <c:scaling>
          <c:orientation val="minMax"/>
          <c:max val="150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[Red]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956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89024711464914"/>
          <c:y val="0.90542815997595394"/>
          <c:w val="0.56864845111376017"/>
          <c:h val="7.88842899067496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2"/>
          <c:tx>
            <c:strRef>
              <c:f>Данные!$D$2</c:f>
              <c:strCache>
                <c:ptCount val="1"/>
                <c:pt idx="0">
                  <c:v>Численность НС ФАНО России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Данные!$A$4:$A$15</c:f>
              <c:strCache>
                <c:ptCount val="12"/>
                <c:pt idx="0">
                  <c:v>1 квартал 2017 г.</c:v>
                </c:pt>
                <c:pt idx="1">
                  <c:v>2 квартал 2017 г.</c:v>
                </c:pt>
                <c:pt idx="2">
                  <c:v>3 квартал 2017 г.</c:v>
                </c:pt>
                <c:pt idx="3">
                  <c:v>2017 г.</c:v>
                </c:pt>
                <c:pt idx="4">
                  <c:v>1 квартал 2018 г.</c:v>
                </c:pt>
                <c:pt idx="5">
                  <c:v>2 квартал 2018 г.</c:v>
                </c:pt>
                <c:pt idx="6">
                  <c:v>3 квартал 2018 г.</c:v>
                </c:pt>
                <c:pt idx="7">
                  <c:v>2018 г.</c:v>
                </c:pt>
                <c:pt idx="8">
                  <c:v>1 квартал 2019 г.</c:v>
                </c:pt>
                <c:pt idx="9">
                  <c:v>2 квартал 2019 г.</c:v>
                </c:pt>
                <c:pt idx="10">
                  <c:v>3 квартал 2019 г.</c:v>
                </c:pt>
                <c:pt idx="11">
                  <c:v>2019 г. </c:v>
                </c:pt>
              </c:strCache>
            </c:strRef>
          </c:cat>
          <c:val>
            <c:numRef>
              <c:f>Данные!$D$4:$D$11</c:f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815D-4C39-9869-0D6022508E14}"/>
            </c:ext>
          </c:extLst>
        </c:ser>
        <c:ser>
          <c:idx val="3"/>
          <c:order val="3"/>
          <c:tx>
            <c:strRef>
              <c:f>Данные!$E$2</c:f>
              <c:strCache>
                <c:ptCount val="1"/>
                <c:pt idx="0">
                  <c:v>Численность НС Минобрнауки России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Данные!$A$4:$A$15</c:f>
              <c:strCache>
                <c:ptCount val="12"/>
                <c:pt idx="0">
                  <c:v>1 квартал 2017 г.</c:v>
                </c:pt>
                <c:pt idx="1">
                  <c:v>2 квартал 2017 г.</c:v>
                </c:pt>
                <c:pt idx="2">
                  <c:v>3 квартал 2017 г.</c:v>
                </c:pt>
                <c:pt idx="3">
                  <c:v>2017 г.</c:v>
                </c:pt>
                <c:pt idx="4">
                  <c:v>1 квартал 2018 г.</c:v>
                </c:pt>
                <c:pt idx="5">
                  <c:v>2 квартал 2018 г.</c:v>
                </c:pt>
                <c:pt idx="6">
                  <c:v>3 квартал 2018 г.</c:v>
                </c:pt>
                <c:pt idx="7">
                  <c:v>2018 г.</c:v>
                </c:pt>
                <c:pt idx="8">
                  <c:v>1 квартал 2019 г.</c:v>
                </c:pt>
                <c:pt idx="9">
                  <c:v>2 квартал 2019 г.</c:v>
                </c:pt>
                <c:pt idx="10">
                  <c:v>3 квартал 2019 г.</c:v>
                </c:pt>
                <c:pt idx="11">
                  <c:v>2019 г. </c:v>
                </c:pt>
              </c:strCache>
            </c:strRef>
          </c:cat>
          <c:val>
            <c:numRef>
              <c:f>Данные!$E$4:$E$11</c:f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815D-4C39-9869-0D6022508E14}"/>
            </c:ext>
          </c:extLst>
        </c:ser>
        <c:ser>
          <c:idx val="4"/>
          <c:order val="4"/>
          <c:tx>
            <c:strRef>
              <c:f>Данные!$F$2</c:f>
              <c:strCache>
                <c:ptCount val="1"/>
                <c:pt idx="0">
                  <c:v>Численность НС Минобрнауки России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9268837084482954E-2"/>
                  <c:y val="2.7390423573653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15D-4C39-9869-0D6022508E14}"/>
                </c:ext>
              </c:extLst>
            </c:dLbl>
            <c:dLbl>
              <c:idx val="2"/>
              <c:layout>
                <c:manualLayout>
                  <c:x val="-5.3847043753484883E-2"/>
                  <c:y val="-2.4871324990876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5D-4C39-9869-0D6022508E14}"/>
                </c:ext>
              </c:extLst>
            </c:dLbl>
            <c:dLbl>
              <c:idx val="3"/>
              <c:layout>
                <c:manualLayout>
                  <c:x val="-3.0634191467002806E-2"/>
                  <c:y val="2.5299953631072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15D-4C39-9869-0D6022508E14}"/>
                </c:ext>
              </c:extLst>
            </c:dLbl>
            <c:dLbl>
              <c:idx val="7"/>
              <c:layout>
                <c:manualLayout>
                  <c:x val="-3.0634191467002806E-2"/>
                  <c:y val="2.7390423573653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5D-4C39-9869-0D6022508E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Данные!$A$4:$A$15</c:f>
              <c:strCache>
                <c:ptCount val="12"/>
                <c:pt idx="0">
                  <c:v>1 квартал 2017 г.</c:v>
                </c:pt>
                <c:pt idx="1">
                  <c:v>2 квартал 2017 г.</c:v>
                </c:pt>
                <c:pt idx="2">
                  <c:v>3 квартал 2017 г.</c:v>
                </c:pt>
                <c:pt idx="3">
                  <c:v>2017 г.</c:v>
                </c:pt>
                <c:pt idx="4">
                  <c:v>1 квартал 2018 г.</c:v>
                </c:pt>
                <c:pt idx="5">
                  <c:v>2 квартал 2018 г.</c:v>
                </c:pt>
                <c:pt idx="6">
                  <c:v>3 квартал 2018 г.</c:v>
                </c:pt>
                <c:pt idx="7">
                  <c:v>2018 г.</c:v>
                </c:pt>
                <c:pt idx="8">
                  <c:v>1 квартал 2019 г.</c:v>
                </c:pt>
                <c:pt idx="9">
                  <c:v>2 квартал 2019 г.</c:v>
                </c:pt>
                <c:pt idx="10">
                  <c:v>3 квартал 2019 г.</c:v>
                </c:pt>
                <c:pt idx="11">
                  <c:v>2019 г. </c:v>
                </c:pt>
              </c:strCache>
            </c:strRef>
          </c:cat>
          <c:val>
            <c:numRef>
              <c:f>Данные!$F$4:$F$15</c:f>
              <c:numCache>
                <c:formatCode>_-* #,##0\ _₽_-;\-* #,##0\ _₽_-;_-* "-"??\ _₽_-;_-@_-</c:formatCode>
                <c:ptCount val="12"/>
                <c:pt idx="0">
                  <c:v>51583.1</c:v>
                </c:pt>
                <c:pt idx="1">
                  <c:v>51552.800000000003</c:v>
                </c:pt>
                <c:pt idx="2">
                  <c:v>50962.6</c:v>
                </c:pt>
                <c:pt idx="3">
                  <c:v>50364.9</c:v>
                </c:pt>
                <c:pt idx="4">
                  <c:v>46473.299999999996</c:v>
                </c:pt>
                <c:pt idx="5">
                  <c:v>46403.083333333336</c:v>
                </c:pt>
                <c:pt idx="6">
                  <c:v>46233.999999999985</c:v>
                </c:pt>
                <c:pt idx="7">
                  <c:v>46917</c:v>
                </c:pt>
                <c:pt idx="8">
                  <c:v>48015</c:v>
                </c:pt>
                <c:pt idx="9">
                  <c:v>48116</c:v>
                </c:pt>
                <c:pt idx="10">
                  <c:v>48306</c:v>
                </c:pt>
                <c:pt idx="11">
                  <c:v>48023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5D-4C39-9869-0D6022508E14}"/>
            </c:ext>
          </c:extLst>
        </c:ser>
        <c:ser>
          <c:idx val="0"/>
          <c:order val="0"/>
          <c:tx>
            <c:strRef>
              <c:f>Данные!$B$2</c:f>
              <c:strCache>
                <c:ptCount val="1"/>
                <c:pt idx="0">
                  <c:v>Численность НС (всего)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Данные!$A$4:$A$15</c:f>
              <c:strCache>
                <c:ptCount val="12"/>
                <c:pt idx="0">
                  <c:v>1 квартал 2017 г.</c:v>
                </c:pt>
                <c:pt idx="1">
                  <c:v>2 квартал 2017 г.</c:v>
                </c:pt>
                <c:pt idx="2">
                  <c:v>3 квартал 2017 г.</c:v>
                </c:pt>
                <c:pt idx="3">
                  <c:v>2017 г.</c:v>
                </c:pt>
                <c:pt idx="4">
                  <c:v>1 квартал 2018 г.</c:v>
                </c:pt>
                <c:pt idx="5">
                  <c:v>2 квартал 2018 г.</c:v>
                </c:pt>
                <c:pt idx="6">
                  <c:v>3 квартал 2018 г.</c:v>
                </c:pt>
                <c:pt idx="7">
                  <c:v>2018 г.</c:v>
                </c:pt>
                <c:pt idx="8">
                  <c:v>1 квартал 2019 г.</c:v>
                </c:pt>
                <c:pt idx="9">
                  <c:v>2 квартал 2019 г.</c:v>
                </c:pt>
                <c:pt idx="10">
                  <c:v>3 квартал 2019 г.</c:v>
                </c:pt>
                <c:pt idx="11">
                  <c:v>2019 г. </c:v>
                </c:pt>
              </c:strCache>
            </c:strRef>
          </c:cat>
          <c:val>
            <c:numRef>
              <c:f>Данные!$B$4:$B$14</c:f>
              <c:numCache>
                <c:formatCode>_-* #,##0\ _₽_-;\-* #,##0\ _₽_-;_-* "-"??\ _₽_-;_-@_-</c:formatCode>
                <c:ptCount val="11"/>
                <c:pt idx="0">
                  <c:v>78442</c:v>
                </c:pt>
                <c:pt idx="1">
                  <c:v>78647</c:v>
                </c:pt>
                <c:pt idx="2">
                  <c:v>77796</c:v>
                </c:pt>
                <c:pt idx="3">
                  <c:v>77437</c:v>
                </c:pt>
                <c:pt idx="4">
                  <c:v>71561</c:v>
                </c:pt>
                <c:pt idx="5">
                  <c:v>70741</c:v>
                </c:pt>
                <c:pt idx="6">
                  <c:v>69790</c:v>
                </c:pt>
                <c:pt idx="7">
                  <c:v>71036</c:v>
                </c:pt>
                <c:pt idx="8">
                  <c:v>72035</c:v>
                </c:pt>
                <c:pt idx="9">
                  <c:v>72070</c:v>
                </c:pt>
                <c:pt idx="10">
                  <c:v>72186.600000000006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15D-4C39-9869-0D6022508E14}"/>
            </c:ext>
          </c:extLst>
        </c:ser>
        <c:ser>
          <c:idx val="1"/>
          <c:order val="1"/>
          <c:tx>
            <c:strRef>
              <c:f>Данные!$C$2</c:f>
              <c:strCache>
                <c:ptCount val="1"/>
                <c:pt idx="0">
                  <c:v>Численность НС (федеральная)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063419146700282E-2"/>
                  <c:y val="2.7390423573653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15D-4C39-9869-0D6022508E14}"/>
                </c:ext>
              </c:extLst>
            </c:dLbl>
            <c:dLbl>
              <c:idx val="2"/>
              <c:layout>
                <c:manualLayout>
                  <c:x val="-2.9268729567797979E-2"/>
                  <c:y val="2.7390423573653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15D-4C39-9869-0D6022508E14}"/>
                </c:ext>
              </c:extLst>
            </c:dLbl>
            <c:dLbl>
              <c:idx val="4"/>
              <c:layout>
                <c:manualLayout>
                  <c:x val="-2.9268729567797979E-2"/>
                  <c:y val="2.7390423573653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15D-4C39-9869-0D6022508E14}"/>
                </c:ext>
              </c:extLst>
            </c:dLbl>
            <c:dLbl>
              <c:idx val="5"/>
              <c:layout>
                <c:manualLayout>
                  <c:x val="-3.0634191467002806E-2"/>
                  <c:y val="2.7390423573653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15D-4C39-9869-0D6022508E14}"/>
                </c:ext>
              </c:extLst>
            </c:dLbl>
            <c:dLbl>
              <c:idx val="6"/>
              <c:layout>
                <c:manualLayout>
                  <c:x val="-2.9268729567797878E-2"/>
                  <c:y val="2.7390423573653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15D-4C39-9869-0D6022508E14}"/>
                </c:ext>
              </c:extLst>
            </c:dLbl>
            <c:dLbl>
              <c:idx val="7"/>
              <c:layout>
                <c:manualLayout>
                  <c:x val="-3.0634191467002806E-2"/>
                  <c:y val="2.7390423573653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15D-4C39-9869-0D6022508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Данные!$A$4:$A$15</c:f>
              <c:strCache>
                <c:ptCount val="12"/>
                <c:pt idx="0">
                  <c:v>1 квартал 2017 г.</c:v>
                </c:pt>
                <c:pt idx="1">
                  <c:v>2 квартал 2017 г.</c:v>
                </c:pt>
                <c:pt idx="2">
                  <c:v>3 квартал 2017 г.</c:v>
                </c:pt>
                <c:pt idx="3">
                  <c:v>2017 г.</c:v>
                </c:pt>
                <c:pt idx="4">
                  <c:v>1 квартал 2018 г.</c:v>
                </c:pt>
                <c:pt idx="5">
                  <c:v>2 квартал 2018 г.</c:v>
                </c:pt>
                <c:pt idx="6">
                  <c:v>3 квартал 2018 г.</c:v>
                </c:pt>
                <c:pt idx="7">
                  <c:v>2018 г.</c:v>
                </c:pt>
                <c:pt idx="8">
                  <c:v>1 квартал 2019 г.</c:v>
                </c:pt>
                <c:pt idx="9">
                  <c:v>2 квартал 2019 г.</c:v>
                </c:pt>
                <c:pt idx="10">
                  <c:v>3 квартал 2019 г.</c:v>
                </c:pt>
                <c:pt idx="11">
                  <c:v>2019 г. </c:v>
                </c:pt>
              </c:strCache>
            </c:strRef>
          </c:cat>
          <c:val>
            <c:numRef>
              <c:f>Данные!$C$4:$C$14</c:f>
              <c:numCache>
                <c:formatCode>_-* #,##0\ _₽_-;\-* #,##0\ _₽_-;_-* "-"??\ _₽_-;_-@_-</c:formatCode>
                <c:ptCount val="11"/>
                <c:pt idx="0">
                  <c:v>76129</c:v>
                </c:pt>
                <c:pt idx="1">
                  <c:v>76333</c:v>
                </c:pt>
                <c:pt idx="2">
                  <c:v>75506</c:v>
                </c:pt>
                <c:pt idx="3">
                  <c:v>75172</c:v>
                </c:pt>
                <c:pt idx="4">
                  <c:v>69674</c:v>
                </c:pt>
                <c:pt idx="5">
                  <c:v>68799</c:v>
                </c:pt>
                <c:pt idx="6">
                  <c:v>67883.3</c:v>
                </c:pt>
                <c:pt idx="7">
                  <c:v>68949.5</c:v>
                </c:pt>
                <c:pt idx="8">
                  <c:v>70128.800000000003</c:v>
                </c:pt>
                <c:pt idx="9">
                  <c:v>70152.399999999994</c:v>
                </c:pt>
                <c:pt idx="10">
                  <c:v>70287.199999999997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15D-4C39-9869-0D6022508E14}"/>
            </c:ext>
          </c:extLst>
        </c:ser>
        <c:ser>
          <c:idx val="5"/>
          <c:order val="5"/>
          <c:tx>
            <c:strRef>
              <c:f>Данные!$L$2</c:f>
              <c:strCache>
                <c:ptCount val="1"/>
                <c:pt idx="0">
                  <c:v>Средняя ЗП НС, 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7943429451099385E-2"/>
                  <c:y val="-2.9480893516234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15D-4C39-9869-0D6022508E14}"/>
                </c:ext>
              </c:extLst>
            </c:dLbl>
            <c:dLbl>
              <c:idx val="1"/>
              <c:layout>
                <c:manualLayout>
                  <c:x val="-7.4213391805207042E-3"/>
                  <c:y val="2.9052264876039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15D-4C39-9869-0D6022508E14}"/>
                </c:ext>
              </c:extLst>
            </c:dLbl>
            <c:dLbl>
              <c:idx val="2"/>
              <c:layout>
                <c:manualLayout>
                  <c:x val="-1.2883186777340041E-2"/>
                  <c:y val="3.3233204761201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15D-4C39-9869-0D6022508E14}"/>
                </c:ext>
              </c:extLst>
            </c:dLbl>
            <c:dLbl>
              <c:idx val="3"/>
              <c:layout>
                <c:manualLayout>
                  <c:x val="-1.9594915837014668E-3"/>
                  <c:y val="1.0238035392808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15D-4C39-9869-0D6022508E14}"/>
                </c:ext>
              </c:extLst>
            </c:dLbl>
            <c:dLbl>
              <c:idx val="8"/>
              <c:layout>
                <c:manualLayout>
                  <c:x val="-2.9268729567797979E-2"/>
                  <c:y val="-3.9933243229140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15D-4C39-9869-0D6022508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Данные!$A$4:$A$15</c:f>
              <c:strCache>
                <c:ptCount val="12"/>
                <c:pt idx="0">
                  <c:v>1 квартал 2017 г.</c:v>
                </c:pt>
                <c:pt idx="1">
                  <c:v>2 квартал 2017 г.</c:v>
                </c:pt>
                <c:pt idx="2">
                  <c:v>3 квартал 2017 г.</c:v>
                </c:pt>
                <c:pt idx="3">
                  <c:v>2017 г.</c:v>
                </c:pt>
                <c:pt idx="4">
                  <c:v>1 квартал 2018 г.</c:v>
                </c:pt>
                <c:pt idx="5">
                  <c:v>2 квартал 2018 г.</c:v>
                </c:pt>
                <c:pt idx="6">
                  <c:v>3 квартал 2018 г.</c:v>
                </c:pt>
                <c:pt idx="7">
                  <c:v>2018 г.</c:v>
                </c:pt>
                <c:pt idx="8">
                  <c:v>1 квартал 2019 г.</c:v>
                </c:pt>
                <c:pt idx="9">
                  <c:v>2 квартал 2019 г.</c:v>
                </c:pt>
                <c:pt idx="10">
                  <c:v>3 квартал 2019 г.</c:v>
                </c:pt>
                <c:pt idx="11">
                  <c:v>2019 г. </c:v>
                </c:pt>
              </c:strCache>
            </c:strRef>
          </c:cat>
          <c:val>
            <c:numRef>
              <c:f>Данные!$L$4:$L$15</c:f>
              <c:numCache>
                <c:formatCode>_-* #,##0\ _₽_-;\-* #,##0\ _₽_-;_-* "-"??\ _₽_-;_-@_-</c:formatCode>
                <c:ptCount val="12"/>
                <c:pt idx="0">
                  <c:v>40597.800000000003</c:v>
                </c:pt>
                <c:pt idx="1">
                  <c:v>47135.1</c:v>
                </c:pt>
                <c:pt idx="2">
                  <c:v>49179.7</c:v>
                </c:pt>
                <c:pt idx="3">
                  <c:v>63430.400000000001</c:v>
                </c:pt>
                <c:pt idx="4">
                  <c:v>95591.5</c:v>
                </c:pt>
                <c:pt idx="5">
                  <c:v>96295.7</c:v>
                </c:pt>
                <c:pt idx="6">
                  <c:v>93717.1</c:v>
                </c:pt>
                <c:pt idx="7">
                  <c:v>100081.1</c:v>
                </c:pt>
                <c:pt idx="8">
                  <c:v>88834.8</c:v>
                </c:pt>
                <c:pt idx="9">
                  <c:v>94762.1</c:v>
                </c:pt>
                <c:pt idx="10">
                  <c:v>94724.5</c:v>
                </c:pt>
                <c:pt idx="11">
                  <c:v>102250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815D-4C39-9869-0D6022508E14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3175">
              <a:solidFill>
                <a:schemeClr val="bg1">
                  <a:lumMod val="50000"/>
                </a:schemeClr>
              </a:solidFill>
              <a:prstDash val="dash"/>
            </a:ln>
          </c:spPr>
        </c:dropLines>
        <c:marker val="1"/>
        <c:smooth val="0"/>
        <c:axId val="203728000"/>
        <c:axId val="203729536"/>
        <c:extLst/>
      </c:lineChart>
      <c:lineChart>
        <c:grouping val="standard"/>
        <c:varyColors val="0"/>
        <c:ser>
          <c:idx val="6"/>
          <c:order val="6"/>
          <c:tx>
            <c:strRef>
              <c:f>Данные!$O$2</c:f>
              <c:strCache>
                <c:ptCount val="1"/>
                <c:pt idx="0">
                  <c:v>Численность НС ООВО, чел.</c:v>
                </c:pt>
              </c:strCache>
            </c:strRef>
          </c:tx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Данные!$A$4:$A$15</c:f>
              <c:strCache>
                <c:ptCount val="12"/>
                <c:pt idx="0">
                  <c:v>1 квартал 2017 г.</c:v>
                </c:pt>
                <c:pt idx="1">
                  <c:v>2 квартал 2017 г.</c:v>
                </c:pt>
                <c:pt idx="2">
                  <c:v>3 квартал 2017 г.</c:v>
                </c:pt>
                <c:pt idx="3">
                  <c:v>2017 г.</c:v>
                </c:pt>
                <c:pt idx="4">
                  <c:v>1 квартал 2018 г.</c:v>
                </c:pt>
                <c:pt idx="5">
                  <c:v>2 квартал 2018 г.</c:v>
                </c:pt>
                <c:pt idx="6">
                  <c:v>3 квартал 2018 г.</c:v>
                </c:pt>
                <c:pt idx="7">
                  <c:v>2018 г.</c:v>
                </c:pt>
                <c:pt idx="8">
                  <c:v>1 квартал 2019 г.</c:v>
                </c:pt>
                <c:pt idx="9">
                  <c:v>2 квартал 2019 г.</c:v>
                </c:pt>
                <c:pt idx="10">
                  <c:v>3 квартал 2019 г.</c:v>
                </c:pt>
                <c:pt idx="11">
                  <c:v>2019 г. </c:v>
                </c:pt>
              </c:strCache>
            </c:strRef>
          </c:cat>
          <c:val>
            <c:numRef>
              <c:f>Данные!$O$4:$O$15</c:f>
              <c:numCache>
                <c:formatCode>General</c:formatCode>
                <c:ptCount val="12"/>
                <c:pt idx="3" formatCode="_-* #,##0\ _₽_-;\-* #,##0\ _₽_-;_-* &quot;-&quot;??\ _₽_-;_-@_-">
                  <c:v>4856.5</c:v>
                </c:pt>
                <c:pt idx="4" formatCode="_-* #,##0\ _₽_-;\-* #,##0\ _₽_-;_-* &quot;-&quot;??\ _₽_-;_-@_-">
                  <c:v>4250.6000000000004</c:v>
                </c:pt>
                <c:pt idx="5" formatCode="_-* #,##0\ _₽_-;\-* #,##0\ _₽_-;_-* &quot;-&quot;??\ _₽_-;_-@_-">
                  <c:v>4403.6000000000004</c:v>
                </c:pt>
                <c:pt idx="6" formatCode="_-* #,##0\ _₽_-;\-* #,##0\ _₽_-;_-* &quot;-&quot;??\ _₽_-;_-@_-">
                  <c:v>4417.2</c:v>
                </c:pt>
                <c:pt idx="7" formatCode="_-* #,##0\ _₽_-;\-* #,##0\ _₽_-;_-* &quot;-&quot;??\ _₽_-;_-@_-">
                  <c:v>4504.6000000000004</c:v>
                </c:pt>
                <c:pt idx="8" formatCode="_-* #,##0\ _₽_-;\-* #,##0\ _₽_-;_-* &quot;-&quot;??\ _₽_-;_-@_-">
                  <c:v>4143.8</c:v>
                </c:pt>
                <c:pt idx="9" formatCode="_-* #,##0\ _₽_-;\-* #,##0\ _₽_-;_-* &quot;-&quot;??\ _₽_-;_-@_-">
                  <c:v>4194.3999999999996</c:v>
                </c:pt>
                <c:pt idx="10" formatCode="_-* #,##0\ _₽_-;\-* #,##0\ _₽_-;_-* &quot;-&quot;??\ _₽_-;_-@_-">
                  <c:v>4212.3999999999996</c:v>
                </c:pt>
                <c:pt idx="11" formatCode="_-* #,##0\ _₽_-;\-* #,##0\ _₽_-;_-* &quot;-&quot;??\ _₽_-;_-@_-">
                  <c:v>4242.8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15D-4C39-9869-0D6022508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745152"/>
        <c:axId val="203743616"/>
      </c:lineChart>
      <c:catAx>
        <c:axId val="20372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729536"/>
        <c:crosses val="autoZero"/>
        <c:auto val="1"/>
        <c:lblAlgn val="ctr"/>
        <c:lblOffset val="100"/>
        <c:noMultiLvlLbl val="0"/>
      </c:catAx>
      <c:valAx>
        <c:axId val="203729536"/>
        <c:scaling>
          <c:orientation val="minMax"/>
          <c:max val="105000"/>
          <c:min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₽_-;\-* #,##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728000"/>
        <c:crosses val="autoZero"/>
        <c:crossBetween val="between"/>
      </c:valAx>
      <c:valAx>
        <c:axId val="203743616"/>
        <c:scaling>
          <c:orientation val="minMax"/>
          <c:max val="50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900"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745152"/>
        <c:crosses val="max"/>
        <c:crossBetween val="between"/>
      </c:valAx>
      <c:catAx>
        <c:axId val="20374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743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CAB80-5CCD-46CB-AF6B-19F68DE92520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546B-3AE6-483D-B322-564C8692F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1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55393725,6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18D3C-5344-479D-8F95-F6162B8A57F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0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55393725,6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18D3C-5344-479D-8F95-F6162B8A57F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55393725,6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18D3C-5344-479D-8F95-F6162B8A57F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7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55393725,6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18D3C-5344-479D-8F95-F6162B8A57F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55393725,6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18D3C-5344-479D-8F95-F6162B8A57F0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6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49FEA-10AF-4FB7-A231-603BB6CB098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47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249FEA-10AF-4FB7-A231-603BB6CB098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65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3608D-E2E0-4375-B9A8-3A7F21D88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B04C78-8BFB-43A0-A23D-64CFD5FDA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94AAEF-7758-4E6B-991E-8AF61F28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24B2-C116-4F89-B958-B9ED65413E54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4A5285-8A1A-4462-912D-CE586922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E7E05-8FBC-43B0-8BE0-866D70E3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B8B-02BF-4D6F-843D-488473AB2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2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D11D7-DD94-467B-8391-E5C05042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52C3C2-9D42-4961-938F-5909116DD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5E008E-1624-4B9E-8856-E0A71F96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24B2-C116-4F89-B958-B9ED65413E54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753B5-EE25-4490-B7C3-419737CF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7327D-1BF6-425D-A415-BE0AB632F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B8B-02BF-4D6F-843D-488473AB2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3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40B9C8-952B-4E5A-8E90-D59E6DE93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7C728D-F6DB-446A-B329-147A31AA6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25747-08CC-4D7F-AD5F-85E635CA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24B2-C116-4F89-B958-B9ED65413E54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7B5E84-589B-47E8-BAB4-CC07D5D3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A82FB-928D-41A3-B5EC-3FC0004D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B8B-02BF-4D6F-843D-488473AB2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81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5BCE2-0A0B-4A08-89D2-A9DA8726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40660-B694-4B6B-9B23-C9B0072F8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0FCCC-8D45-4DD5-BB61-2F6A3737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24B2-C116-4F89-B958-B9ED65413E54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E98C6-256A-4640-8E8D-6FA6A674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B646D-8DBA-4783-8BFB-30FD090B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B8B-02BF-4D6F-843D-488473AB2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87A35-E169-459A-91E7-DBA98797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B91AE5-563E-415F-A1D8-C18C1D356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4E983C-33F7-4245-B659-8F819C3D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24B2-C116-4F89-B958-B9ED65413E54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3E5CE-E40B-4F7E-AAE6-F4B5C27C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54E63-0588-4CA8-B95B-66866270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B8B-02BF-4D6F-843D-488473AB2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1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BB181-3824-48FC-B43C-AE5E23DD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36A294-8384-49C1-9646-396D7255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87FFF2-4213-46E3-819A-E9A0CCE63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2E3EDF-6E81-4788-80CB-6A15CB52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24B2-C116-4F89-B958-B9ED65413E54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D62CC0-C691-492F-9C4E-9B591B3E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5DE55-807D-4A52-881D-86F73644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B8B-02BF-4D6F-843D-488473AB2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0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A23DF-5C98-4B93-967E-2D4795DD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F12F1E-3607-4C97-9D4D-206E285EF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46B13C-C9A6-43B4-9C52-9E0977127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1C095E-6DF2-4ABB-9076-B54C5CB36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BDE0AE-1069-478D-9296-4B0A92AE6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852B78-4326-4A80-9BAF-FEACD6F7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24B2-C116-4F89-B958-B9ED65413E54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46C36E-F072-4DDD-8212-0252B90E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05C94D-8BEB-4B01-BA4D-85B86DAC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B8B-02BF-4D6F-843D-488473AB2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41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846F1-04BE-4A64-B896-B04416156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DCCE66-BADC-4BAD-8C06-1C6684A4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24B2-C116-4F89-B958-B9ED65413E54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20C00-09E3-4273-887A-F6451A7C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BEA003-9951-4FDC-B309-02D57758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B8B-02BF-4D6F-843D-488473AB2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E7A15-A4E0-4DAB-B7B4-7F49C700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24B2-C116-4F89-B958-B9ED65413E54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55AFBE-01CE-4B15-BEB3-1F78B0F9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25D3B9-AFA5-4066-9393-375F3353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B8B-02BF-4D6F-843D-488473AB2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9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8828B-205F-4CB9-A951-6C8ADA232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C9E456-FE1B-487B-908B-E6D2BE82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9ACF4A-357A-4882-86F7-5F0C386FC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BF3DF0-A55E-42B5-BD48-1CC50C9E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24B2-C116-4F89-B958-B9ED65413E54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3CCC29-CF38-4E78-9B63-E56BED17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07220C-30BF-4240-B4CB-7306DAE4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B8B-02BF-4D6F-843D-488473AB2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1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48C91-14C3-4359-B0BD-CFD93749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C10674-5CAB-4343-A695-4E8BF8A64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00466-3E6F-4D7B-9373-76158F91F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83DF33-2DF0-4F2A-8E17-84E729E8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24B2-C116-4F89-B958-B9ED65413E54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B28FBC-885D-4541-9ED2-DD662B01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3C91A9-0EE5-4A07-AC31-7AC81D82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B8B-02BF-4D6F-843D-488473AB2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2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37F5E-0144-4E25-8459-E9FA8CD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1D7B11-D772-409D-BA4A-1BD4DA965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C8568D-1DE3-4AC5-9A1A-1CD112EB3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24B2-C116-4F89-B958-B9ED65413E54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CFE751-2B2A-4902-9BE7-2ABAEEA48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97C524-CCDF-4585-8E47-92FCF7DE5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B8B-02BF-4D6F-843D-488473AB2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1959B0-7377-9348-9A06-D06DEF239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7841" y="6233747"/>
            <a:ext cx="129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</a:rPr>
              <a:t>2020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228" y="2928326"/>
            <a:ext cx="11673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j-lt"/>
              </a:rPr>
              <a:t>О ФИНАНСИРОВАНИИ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ПОДВЕДОМСТВЕННЫХ УЧРЕЖДЕНИЙ В 2019-2020 ГОДАХ</a:t>
            </a:r>
          </a:p>
        </p:txBody>
      </p:sp>
    </p:spTree>
    <p:extLst>
      <p:ext uri="{BB962C8B-B14F-4D97-AF65-F5344CB8AC3E}">
        <p14:creationId xmlns:p14="http://schemas.microsoft.com/office/powerpoint/2010/main" val="16803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2C29-95E1-4B5F-99EF-19DA5B211B9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0" name="Арка 39">
            <a:extLst>
              <a:ext uri="{FF2B5EF4-FFF2-40B4-BE49-F238E27FC236}">
                <a16:creationId xmlns:a16="http://schemas.microsoft.com/office/drawing/2014/main" id="{DEB63781-A6C1-4B96-87CE-5071A443127D}"/>
              </a:ext>
            </a:extLst>
          </p:cNvPr>
          <p:cNvSpPr/>
          <p:nvPr/>
        </p:nvSpPr>
        <p:spPr>
          <a:xfrm>
            <a:off x="-6410851" y="-292518"/>
            <a:ext cx="8115056" cy="8115056"/>
          </a:xfrm>
          <a:prstGeom prst="blockArc">
            <a:avLst>
              <a:gd name="adj1" fmla="val 18900000"/>
              <a:gd name="adj2" fmla="val 2700000"/>
              <a:gd name="adj3" fmla="val 266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3">
              <a:tint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id="{73DF05FF-8DD3-420C-8608-98C86C124313}"/>
              </a:ext>
            </a:extLst>
          </p:cNvPr>
          <p:cNvSpPr/>
          <p:nvPr/>
        </p:nvSpPr>
        <p:spPr>
          <a:xfrm>
            <a:off x="973932" y="1126784"/>
            <a:ext cx="10566098" cy="753985"/>
          </a:xfrm>
          <a:custGeom>
            <a:avLst/>
            <a:gdLst>
              <a:gd name="connsiteX0" fmla="*/ 0 w 10566098"/>
              <a:gd name="connsiteY0" fmla="*/ 0 h 753985"/>
              <a:gd name="connsiteX1" fmla="*/ 10566098 w 10566098"/>
              <a:gd name="connsiteY1" fmla="*/ 0 h 753985"/>
              <a:gd name="connsiteX2" fmla="*/ 10566098 w 10566098"/>
              <a:gd name="connsiteY2" fmla="*/ 753985 h 753985"/>
              <a:gd name="connsiteX3" fmla="*/ 0 w 10566098"/>
              <a:gd name="connsiteY3" fmla="*/ 753985 h 753985"/>
              <a:gd name="connsiteX4" fmla="*/ 0 w 10566098"/>
              <a:gd name="connsiteY4" fmla="*/ 0 h 7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6098" h="753985">
                <a:moveTo>
                  <a:pt x="0" y="0"/>
                </a:moveTo>
                <a:lnTo>
                  <a:pt x="10566098" y="0"/>
                </a:lnTo>
                <a:lnTo>
                  <a:pt x="10566098" y="753985"/>
                </a:lnTo>
                <a:lnTo>
                  <a:pt x="0" y="753985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98476" tIns="40640" rIns="40640" bIns="4064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/>
              <a:t>Подписание Межотраслевого соглашения по организациям, подведомственным Минобрнауки России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61F6B22A-3431-4C81-B380-3570D1CCF620}"/>
              </a:ext>
            </a:extLst>
          </p:cNvPr>
          <p:cNvSpPr/>
          <p:nvPr/>
        </p:nvSpPr>
        <p:spPr>
          <a:xfrm>
            <a:off x="502691" y="1032536"/>
            <a:ext cx="942481" cy="942481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A0EEB932-9C07-4BDC-BDEA-77404871633C}"/>
              </a:ext>
            </a:extLst>
          </p:cNvPr>
          <p:cNvSpPr/>
          <p:nvPr/>
        </p:nvSpPr>
        <p:spPr>
          <a:xfrm>
            <a:off x="1514215" y="2257400"/>
            <a:ext cx="10025814" cy="753985"/>
          </a:xfrm>
          <a:custGeom>
            <a:avLst/>
            <a:gdLst>
              <a:gd name="connsiteX0" fmla="*/ 0 w 10025814"/>
              <a:gd name="connsiteY0" fmla="*/ 0 h 753985"/>
              <a:gd name="connsiteX1" fmla="*/ 10025814 w 10025814"/>
              <a:gd name="connsiteY1" fmla="*/ 0 h 753985"/>
              <a:gd name="connsiteX2" fmla="*/ 10025814 w 10025814"/>
              <a:gd name="connsiteY2" fmla="*/ 753985 h 753985"/>
              <a:gd name="connsiteX3" fmla="*/ 0 w 10025814"/>
              <a:gd name="connsiteY3" fmla="*/ 753985 h 753985"/>
              <a:gd name="connsiteX4" fmla="*/ 0 w 10025814"/>
              <a:gd name="connsiteY4" fmla="*/ 0 h 7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5814" h="753985">
                <a:moveTo>
                  <a:pt x="0" y="0"/>
                </a:moveTo>
                <a:lnTo>
                  <a:pt x="10025814" y="0"/>
                </a:lnTo>
                <a:lnTo>
                  <a:pt x="10025814" y="753985"/>
                </a:lnTo>
                <a:lnTo>
                  <a:pt x="0" y="753985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98476" tIns="40640" rIns="40640" bIns="4064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0" kern="1200" dirty="0"/>
              <a:t>Утверждение 4 проектов Примерных положений по оплате труда работников учреждений, подведомственных Минобрнауки России, по сферам их деятельности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0BDFA25E-20E5-4BDF-B5C8-11B08D2AD418}"/>
              </a:ext>
            </a:extLst>
          </p:cNvPr>
          <p:cNvSpPr/>
          <p:nvPr/>
        </p:nvSpPr>
        <p:spPr>
          <a:xfrm>
            <a:off x="1042975" y="2163152"/>
            <a:ext cx="942481" cy="942481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Полилиния: фигура 44">
            <a:extLst>
              <a:ext uri="{FF2B5EF4-FFF2-40B4-BE49-F238E27FC236}">
                <a16:creationId xmlns:a16="http://schemas.microsoft.com/office/drawing/2014/main" id="{139B9638-0133-4401-A32D-6E3E0FCFE7D8}"/>
              </a:ext>
            </a:extLst>
          </p:cNvPr>
          <p:cNvSpPr/>
          <p:nvPr/>
        </p:nvSpPr>
        <p:spPr>
          <a:xfrm>
            <a:off x="1680039" y="3388016"/>
            <a:ext cx="9859990" cy="753985"/>
          </a:xfrm>
          <a:custGeom>
            <a:avLst/>
            <a:gdLst>
              <a:gd name="connsiteX0" fmla="*/ 0 w 9859990"/>
              <a:gd name="connsiteY0" fmla="*/ 0 h 753985"/>
              <a:gd name="connsiteX1" fmla="*/ 9859990 w 9859990"/>
              <a:gd name="connsiteY1" fmla="*/ 0 h 753985"/>
              <a:gd name="connsiteX2" fmla="*/ 9859990 w 9859990"/>
              <a:gd name="connsiteY2" fmla="*/ 753985 h 753985"/>
              <a:gd name="connsiteX3" fmla="*/ 0 w 9859990"/>
              <a:gd name="connsiteY3" fmla="*/ 753985 h 753985"/>
              <a:gd name="connsiteX4" fmla="*/ 0 w 9859990"/>
              <a:gd name="connsiteY4" fmla="*/ 0 h 7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9990" h="753985">
                <a:moveTo>
                  <a:pt x="0" y="0"/>
                </a:moveTo>
                <a:lnTo>
                  <a:pt x="9859990" y="0"/>
                </a:lnTo>
                <a:lnTo>
                  <a:pt x="9859990" y="753985"/>
                </a:lnTo>
                <a:lnTo>
                  <a:pt x="0" y="753985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98476" tIns="40640" rIns="40640" bIns="4064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/>
              <a:t>Разработка раздела «Научные исследования и разработки» Единых рекомендаций по установлению на федеральном, региональном и местном уровнях систем оплаты труда работников государственных и муниципальных учреждений на 2021 год 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7083F958-FBBC-4E9A-95CD-5CC6BF001F9D}"/>
              </a:ext>
            </a:extLst>
          </p:cNvPr>
          <p:cNvSpPr/>
          <p:nvPr/>
        </p:nvSpPr>
        <p:spPr>
          <a:xfrm>
            <a:off x="1208798" y="3314303"/>
            <a:ext cx="942481" cy="942481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9A47BDC8-96ED-4451-AB42-C56BCDD5A14C}"/>
              </a:ext>
            </a:extLst>
          </p:cNvPr>
          <p:cNvSpPr/>
          <p:nvPr/>
        </p:nvSpPr>
        <p:spPr>
          <a:xfrm>
            <a:off x="1514215" y="4518633"/>
            <a:ext cx="10025814" cy="753985"/>
          </a:xfrm>
          <a:custGeom>
            <a:avLst/>
            <a:gdLst>
              <a:gd name="connsiteX0" fmla="*/ 0 w 10025814"/>
              <a:gd name="connsiteY0" fmla="*/ 0 h 753985"/>
              <a:gd name="connsiteX1" fmla="*/ 10025814 w 10025814"/>
              <a:gd name="connsiteY1" fmla="*/ 0 h 753985"/>
              <a:gd name="connsiteX2" fmla="*/ 10025814 w 10025814"/>
              <a:gd name="connsiteY2" fmla="*/ 753985 h 753985"/>
              <a:gd name="connsiteX3" fmla="*/ 0 w 10025814"/>
              <a:gd name="connsiteY3" fmla="*/ 753985 h 753985"/>
              <a:gd name="connsiteX4" fmla="*/ 0 w 10025814"/>
              <a:gd name="connsiteY4" fmla="*/ 0 h 7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5814" h="753985">
                <a:moveTo>
                  <a:pt x="0" y="0"/>
                </a:moveTo>
                <a:lnTo>
                  <a:pt x="10025814" y="0"/>
                </a:lnTo>
                <a:lnTo>
                  <a:pt x="10025814" y="753985"/>
                </a:lnTo>
                <a:lnTo>
                  <a:pt x="0" y="753985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98476" tIns="40640" rIns="40640" bIns="4064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/>
              <a:t>Увеличение окладной части руководителей научных учреждений, подведомственных Минобрнауки России, в структуре заработной платы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CDF8E76-422D-4C5A-889C-837896BB1700}"/>
              </a:ext>
            </a:extLst>
          </p:cNvPr>
          <p:cNvSpPr/>
          <p:nvPr/>
        </p:nvSpPr>
        <p:spPr>
          <a:xfrm>
            <a:off x="1042975" y="4424384"/>
            <a:ext cx="942481" cy="942481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72A3C299-4B34-49EE-8359-8F61CA9544B2}"/>
              </a:ext>
            </a:extLst>
          </p:cNvPr>
          <p:cNvSpPr/>
          <p:nvPr/>
        </p:nvSpPr>
        <p:spPr>
          <a:xfrm>
            <a:off x="973932" y="5649249"/>
            <a:ext cx="10566098" cy="753985"/>
          </a:xfrm>
          <a:custGeom>
            <a:avLst/>
            <a:gdLst>
              <a:gd name="connsiteX0" fmla="*/ 0 w 10566098"/>
              <a:gd name="connsiteY0" fmla="*/ 0 h 753985"/>
              <a:gd name="connsiteX1" fmla="*/ 10566098 w 10566098"/>
              <a:gd name="connsiteY1" fmla="*/ 0 h 753985"/>
              <a:gd name="connsiteX2" fmla="*/ 10566098 w 10566098"/>
              <a:gd name="connsiteY2" fmla="*/ 753985 h 753985"/>
              <a:gd name="connsiteX3" fmla="*/ 0 w 10566098"/>
              <a:gd name="connsiteY3" fmla="*/ 753985 h 753985"/>
              <a:gd name="connsiteX4" fmla="*/ 0 w 10566098"/>
              <a:gd name="connsiteY4" fmla="*/ 0 h 75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6098" h="753985">
                <a:moveTo>
                  <a:pt x="0" y="0"/>
                </a:moveTo>
                <a:lnTo>
                  <a:pt x="10566098" y="0"/>
                </a:lnTo>
                <a:lnTo>
                  <a:pt x="10566098" y="753985"/>
                </a:lnTo>
                <a:lnTo>
                  <a:pt x="0" y="753985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598476" tIns="40640" rIns="40640" bIns="4064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kern="1200" dirty="0"/>
              <a:t>Доработка и направление в сеть подведомственных Минобрнауки России учреждений «новых»</a:t>
            </a:r>
            <a:br>
              <a:rPr lang="ru-RU" sz="1600" kern="1200" dirty="0"/>
            </a:br>
            <a:r>
              <a:rPr lang="ru-RU" sz="1600" kern="1200" dirty="0"/>
              <a:t>рекомендаций по заключению «эффективных контрактов»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F6F0DB71-5A8B-48FA-ABC8-D29B88510FEE}"/>
              </a:ext>
            </a:extLst>
          </p:cNvPr>
          <p:cNvSpPr/>
          <p:nvPr/>
        </p:nvSpPr>
        <p:spPr>
          <a:xfrm>
            <a:off x="502691" y="5555001"/>
            <a:ext cx="942481" cy="942481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8"/>
          <p:cNvSpPr/>
          <p:nvPr/>
        </p:nvSpPr>
        <p:spPr>
          <a:xfrm>
            <a:off x="-1" y="595"/>
            <a:ext cx="12192001" cy="749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6852" y="153759"/>
            <a:ext cx="11019415" cy="443111"/>
          </a:xfrm>
          <a:prstGeom prst="rect">
            <a:avLst/>
          </a:prstGeom>
          <a:ln w="12700"/>
        </p:spPr>
        <p:txBody>
          <a:bodyPr lIns="91424" tIns="45712" rIns="91424" bIns="45712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ПЛАНЫ МИНОБРНАУКИ РОССИИ НА 2020 ГОД</a:t>
            </a:r>
          </a:p>
        </p:txBody>
      </p:sp>
      <p:pic>
        <p:nvPicPr>
          <p:cNvPr id="10" name="Рисунок 9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11050204" y="63770"/>
            <a:ext cx="576063" cy="6230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6214" y="1237000"/>
            <a:ext cx="357790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66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4757" y="2371822"/>
            <a:ext cx="357790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66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7674" y="3497934"/>
            <a:ext cx="357790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66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4759" y="4632753"/>
            <a:ext cx="357790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66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0683" y="5758868"/>
            <a:ext cx="357790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66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</a:p>
        </p:txBody>
      </p:sp>
      <p:pic>
        <p:nvPicPr>
          <p:cNvPr id="14" name="Объект 4">
            <a:extLst>
              <a:ext uri="{FF2B5EF4-FFF2-40B4-BE49-F238E27FC236}">
                <a16:creationId xmlns:a16="http://schemas.microsoft.com/office/drawing/2014/main" id="{7CAA0367-CA9A-474A-9649-2432898E75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550D5481-7D3F-4EB4-9309-4D001C4B7E52}"/>
              </a:ext>
            </a:extLst>
          </p:cNvPr>
          <p:cNvSpPr txBox="1">
            <a:spLocks/>
          </p:cNvSpPr>
          <p:nvPr/>
        </p:nvSpPr>
        <p:spPr>
          <a:xfrm>
            <a:off x="9574696" y="6256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Constantia" panose="02030602050306030303"/>
              </a:rPr>
              <a:t>10</a:t>
            </a:r>
            <a:endParaRPr lang="ru-RU" sz="1400" dirty="0">
              <a:solidFill>
                <a:prstClr val="black">
                  <a:tint val="75000"/>
                </a:prstClr>
              </a:solidFill>
              <a:latin typeface="Constantia" panose="02030602050306030303"/>
            </a:endParaRPr>
          </a:p>
        </p:txBody>
      </p:sp>
    </p:spTree>
    <p:extLst>
      <p:ext uri="{BB962C8B-B14F-4D97-AF65-F5344CB8AC3E}">
        <p14:creationId xmlns:p14="http://schemas.microsoft.com/office/powerpoint/2010/main" val="115492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7" grpId="0" animBg="1"/>
      <p:bldP spid="49" grpId="0" animBg="1"/>
      <p:bldP spid="2" grpId="0"/>
      <p:bldP spid="12" grpId="0"/>
      <p:bldP spid="13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ерб мал.png"/>
          <p:cNvPicPr>
            <a:picLocks noChangeAspect="1"/>
          </p:cNvPicPr>
          <p:nvPr/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11050204" y="63770"/>
            <a:ext cx="576063" cy="623086"/>
          </a:xfrm>
          <a:prstGeom prst="rect">
            <a:avLst/>
          </a:prstGeom>
        </p:spPr>
      </p:pic>
      <p:pic>
        <p:nvPicPr>
          <p:cNvPr id="14" name="Объект 4">
            <a:extLst>
              <a:ext uri="{FF2B5EF4-FFF2-40B4-BE49-F238E27FC236}">
                <a16:creationId xmlns:a16="http://schemas.microsoft.com/office/drawing/2014/main" id="{7CAA0367-CA9A-474A-9649-2432898E75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24" name="Номер слайда 2">
            <a:extLst>
              <a:ext uri="{FF2B5EF4-FFF2-40B4-BE49-F238E27FC236}">
                <a16:creationId xmlns:a16="http://schemas.microsoft.com/office/drawing/2014/main" id="{FEB8C67E-4D53-4D83-A038-A936644D07D0}"/>
              </a:ext>
            </a:extLst>
          </p:cNvPr>
          <p:cNvSpPr txBox="1">
            <a:spLocks/>
          </p:cNvSpPr>
          <p:nvPr/>
        </p:nvSpPr>
        <p:spPr>
          <a:xfrm>
            <a:off x="9574696" y="6256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Constantia" panose="02030602050306030303"/>
              </a:rPr>
              <a:t>11</a:t>
            </a:r>
            <a:endParaRPr lang="ru-RU" sz="1400" dirty="0">
              <a:solidFill>
                <a:prstClr val="black">
                  <a:tint val="75000"/>
                </a:prstClr>
              </a:solidFill>
              <a:latin typeface="Constantia" panose="0203060205030603030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9932A-D361-4C49-92F6-B0629789CF5D}"/>
              </a:ext>
            </a:extLst>
          </p:cNvPr>
          <p:cNvSpPr txBox="1"/>
          <p:nvPr/>
        </p:nvSpPr>
        <p:spPr>
          <a:xfrm>
            <a:off x="-141316" y="397151"/>
            <a:ext cx="104058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Спасибо за </a:t>
            </a:r>
            <a:r>
              <a:rPr lang="ru-RU" sz="6000" b="1" dirty="0" smtClean="0"/>
              <a:t>внимание</a:t>
            </a:r>
            <a:br>
              <a:rPr lang="ru-RU" sz="6000" b="1" dirty="0" smtClean="0"/>
            </a:br>
            <a:r>
              <a:rPr lang="en-US" sz="6000" b="1" dirty="0" smtClean="0"/>
              <a:t>osipovgv@minobrnauki.gov.ru</a:t>
            </a:r>
            <a:endParaRPr lang="ru-RU" sz="6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E709D-03E5-47EC-ABCF-68E42E5530D6}"/>
              </a:ext>
            </a:extLst>
          </p:cNvPr>
          <p:cNvSpPr txBox="1"/>
          <p:nvPr/>
        </p:nvSpPr>
        <p:spPr>
          <a:xfrm>
            <a:off x="2323896" y="2234474"/>
            <a:ext cx="7540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445 тыс. </a:t>
            </a:r>
            <a:r>
              <a:rPr lang="ru-RU" sz="3200" b="1" dirty="0"/>
              <a:t>работников учреждений получают достойную заработную плату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78D9E-35C1-4C78-891F-A3FC4DD1263F}"/>
              </a:ext>
            </a:extLst>
          </p:cNvPr>
          <p:cNvSpPr txBox="1"/>
          <p:nvPr/>
        </p:nvSpPr>
        <p:spPr>
          <a:xfrm>
            <a:off x="2323898" y="3843647"/>
            <a:ext cx="7540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240 тыс. </a:t>
            </a:r>
            <a:r>
              <a:rPr lang="ru-RU" sz="3200" b="1" dirty="0"/>
              <a:t>отдельных категорий работников учреждений получают повышенную заработную плату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541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A59943-5077-442E-AA15-C00032B8B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77DA93-78F4-4709-BD2D-EEA2EA549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C3985F-E2A4-4628-AAE4-E949DED45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07"/>
            <a:ext cx="10798513" cy="6383122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27983" y="0"/>
            <a:ext cx="11008024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831" y="120135"/>
            <a:ext cx="10658778" cy="117598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Финансовое обеспечение подведомственной сети</a:t>
            </a:r>
            <a:br>
              <a:rPr lang="ru-RU" sz="2800" b="1" dirty="0"/>
            </a:br>
            <a:r>
              <a:rPr lang="ru-RU" sz="2800" b="1" dirty="0"/>
              <a:t>на выполнение государственного задания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117" name="AutoShape 4"/>
          <p:cNvSpPr>
            <a:spLocks noChangeAspect="1" noChangeArrowheads="1" noTextEdit="1"/>
          </p:cNvSpPr>
          <p:nvPr/>
        </p:nvSpPr>
        <p:spPr bwMode="auto">
          <a:xfrm>
            <a:off x="9383" y="1840617"/>
            <a:ext cx="2825749" cy="373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18" name="Freeform 7"/>
          <p:cNvSpPr>
            <a:spLocks/>
          </p:cNvSpPr>
          <p:nvPr/>
        </p:nvSpPr>
        <p:spPr bwMode="auto">
          <a:xfrm>
            <a:off x="-154628" y="1518493"/>
            <a:ext cx="1947283" cy="12598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19" name="Freeform 9"/>
          <p:cNvSpPr>
            <a:spLocks/>
          </p:cNvSpPr>
          <p:nvPr/>
        </p:nvSpPr>
        <p:spPr bwMode="auto">
          <a:xfrm>
            <a:off x="-154626" y="2310310"/>
            <a:ext cx="1947280" cy="10033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20" name="Freeform 11"/>
          <p:cNvSpPr>
            <a:spLocks/>
          </p:cNvSpPr>
          <p:nvPr/>
        </p:nvSpPr>
        <p:spPr bwMode="auto">
          <a:xfrm>
            <a:off x="-154629" y="3023182"/>
            <a:ext cx="1947285" cy="746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21" name="Freeform 13"/>
          <p:cNvSpPr>
            <a:spLocks/>
          </p:cNvSpPr>
          <p:nvPr/>
        </p:nvSpPr>
        <p:spPr bwMode="auto">
          <a:xfrm>
            <a:off x="-154629" y="3644024"/>
            <a:ext cx="1947285" cy="748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22" name="Freeform 15"/>
          <p:cNvSpPr>
            <a:spLocks/>
          </p:cNvSpPr>
          <p:nvPr/>
        </p:nvSpPr>
        <p:spPr bwMode="auto">
          <a:xfrm>
            <a:off x="-154626" y="4033734"/>
            <a:ext cx="1947280" cy="1003339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16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74696" y="625695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z="1600" dirty="0">
                <a:solidFill>
                  <a:prstClr val="black">
                    <a:tint val="75000"/>
                  </a:prstClr>
                </a:solidFill>
                <a:latin typeface="Constantia" panose="02030602050306030303"/>
              </a:rPr>
              <a:t>5</a:t>
            </a:r>
            <a:endParaRPr lang="ru-RU" sz="1400" dirty="0">
              <a:solidFill>
                <a:prstClr val="black">
                  <a:tint val="75000"/>
                </a:prstClr>
              </a:solidFill>
              <a:latin typeface="Constantia" panose="02030602050306030303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7025" y="2316982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kern="0" dirty="0">
                <a:solidFill>
                  <a:sysClr val="window" lastClr="FFFFFF"/>
                </a:solidFill>
                <a:ea typeface="Open Sans" pitchFamily="34" charset="0"/>
                <a:cs typeface="Open Sans" pitchFamily="34" charset="0"/>
              </a:rPr>
              <a:t>(1 день)</a:t>
            </a:r>
            <a:endParaRPr lang="en-US" kern="0" dirty="0">
              <a:solidFill>
                <a:sysClr val="window" lastClr="FFFFFF"/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9" name="矩形 25"/>
          <p:cNvSpPr/>
          <p:nvPr/>
        </p:nvSpPr>
        <p:spPr>
          <a:xfrm>
            <a:off x="35399" y="5149140"/>
            <a:ext cx="10850904" cy="1800200"/>
          </a:xfrm>
          <a:prstGeom prst="rect">
            <a:avLst/>
          </a:prstGeom>
          <a:gradFill flip="none" rotWithShape="1">
            <a:gsLst>
              <a:gs pos="100000">
                <a:sysClr val="window" lastClr="FFFFFF">
                  <a:alpha val="2000"/>
                  <a:lumMod val="69000"/>
                  <a:lumOff val="31000"/>
                </a:sysClr>
              </a:gs>
              <a:gs pos="0">
                <a:sysClr val="window" lastClr="FFFFFF">
                  <a:lumMod val="76000"/>
                  <a:alpha val="72000"/>
                </a:sys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Franklin Gothic Medium"/>
              <a:ea typeface="微软雅黑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3493039" y="1296120"/>
          <a:ext cx="3753726" cy="55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/>
        </p:nvGraphicFramePr>
        <p:xfrm>
          <a:off x="-135626" y="1840617"/>
          <a:ext cx="3753726" cy="486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225059" y="5841274"/>
            <a:ext cx="233403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</a:rPr>
              <a:t>306 887,34 млн. </a:t>
            </a:r>
            <a:r>
              <a:rPr lang="ru-RU" b="1" dirty="0" err="1">
                <a:solidFill>
                  <a:prstClr val="black"/>
                </a:solidFill>
              </a:rPr>
              <a:t>руб</a:t>
            </a:r>
            <a:r>
              <a:rPr lang="en-US" b="1" dirty="0">
                <a:solidFill>
                  <a:prstClr val="black"/>
                </a:solidFill>
              </a:rPr>
              <a:t>.</a:t>
            </a:r>
            <a:endParaRPr lang="ru-RU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-24990" y="6271415"/>
            <a:ext cx="3884942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Учреждения высшего образования</a:t>
            </a:r>
            <a:endParaRPr lang="ru-RU" sz="14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04529" y="5860499"/>
            <a:ext cx="233121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</a:rPr>
              <a:t>322 125,19 млн. руб.</a:t>
            </a:r>
            <a:endParaRPr lang="ru-RU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Куб 38"/>
          <p:cNvSpPr/>
          <p:nvPr/>
        </p:nvSpPr>
        <p:spPr>
          <a:xfrm>
            <a:off x="212124" y="6269366"/>
            <a:ext cx="293341" cy="256618"/>
          </a:xfrm>
          <a:prstGeom prst="cube">
            <a:avLst/>
          </a:prstGeom>
          <a:solidFill>
            <a:srgbClr val="92D050">
              <a:alpha val="66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Куб 61"/>
          <p:cNvSpPr/>
          <p:nvPr/>
        </p:nvSpPr>
        <p:spPr>
          <a:xfrm>
            <a:off x="3600289" y="6271415"/>
            <a:ext cx="293341" cy="256618"/>
          </a:xfrm>
          <a:prstGeom prst="cube">
            <a:avLst/>
          </a:prstGeom>
          <a:solidFill>
            <a:srgbClr val="00B0F0">
              <a:alpha val="66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107093" y="6280327"/>
            <a:ext cx="311991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ct val="115000"/>
              </a:lnSpc>
            </a:pPr>
            <a:r>
              <a:rPr lang="ru-RU" sz="1400" b="1" dirty="0">
                <a:solidFill>
                  <a:prstClr val="black"/>
                </a:solidFill>
              </a:rPr>
              <a:t>Учреждения науки</a:t>
            </a:r>
            <a:endParaRPr lang="ru-RU" sz="14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98740" y="4969815"/>
            <a:ext cx="11599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102 454 ,42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118297" y="3535681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204 432,92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752645" y="4905598"/>
            <a:ext cx="1116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103 729,64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755402" y="3056438"/>
            <a:ext cx="1113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218 395,53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276391" y="4374985"/>
            <a:ext cx="712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1,24 %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277756" y="2576345"/>
            <a:ext cx="615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6,8 %</a:t>
            </a:r>
          </a:p>
        </p:txBody>
      </p:sp>
      <p:cxnSp>
        <p:nvCxnSpPr>
          <p:cNvPr id="77" name="直接连接符 26"/>
          <p:cNvCxnSpPr/>
          <p:nvPr/>
        </p:nvCxnSpPr>
        <p:spPr>
          <a:xfrm>
            <a:off x="3859952" y="1189404"/>
            <a:ext cx="0" cy="4498975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dash"/>
          </a:ln>
          <a:effectLst/>
        </p:spPr>
      </p:cxnSp>
      <p:cxnSp>
        <p:nvCxnSpPr>
          <p:cNvPr id="78" name="直接连接符 26"/>
          <p:cNvCxnSpPr/>
          <p:nvPr/>
        </p:nvCxnSpPr>
        <p:spPr>
          <a:xfrm>
            <a:off x="7513528" y="1189404"/>
            <a:ext cx="0" cy="4498975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dash"/>
          </a:ln>
          <a:effectLst/>
        </p:spPr>
      </p:cxnSp>
      <p:graphicFrame>
        <p:nvGraphicFramePr>
          <p:cNvPr id="33" name="Диаграмма 32"/>
          <p:cNvGraphicFramePr/>
          <p:nvPr/>
        </p:nvGraphicFramePr>
        <p:xfrm>
          <a:off x="7014194" y="446113"/>
          <a:ext cx="3753726" cy="668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59189" y="4671901"/>
            <a:ext cx="1093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105 279,16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9522" y="2501648"/>
            <a:ext cx="11004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229 073,11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948815" y="4168909"/>
            <a:ext cx="614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1,5 %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45893" y="2125205"/>
            <a:ext cx="615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4,9 %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83156" y="5886981"/>
            <a:ext cx="299113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</a:rPr>
              <a:t>334 352</a:t>
            </a:r>
            <a:r>
              <a:rPr lang="en-US" b="1" dirty="0">
                <a:solidFill>
                  <a:prstClr val="black"/>
                </a:solidFill>
              </a:rPr>
              <a:t>,</a:t>
            </a:r>
            <a:r>
              <a:rPr lang="ru-RU" b="1" dirty="0">
                <a:solidFill>
                  <a:prstClr val="black"/>
                </a:solidFill>
              </a:rPr>
              <a:t>27 млн. руб. </a:t>
            </a:r>
          </a:p>
        </p:txBody>
      </p:sp>
      <p:sp>
        <p:nvSpPr>
          <p:cNvPr id="47" name="Штриховая стрелка вправо 46"/>
          <p:cNvSpPr/>
          <p:nvPr/>
        </p:nvSpPr>
        <p:spPr>
          <a:xfrm rot="20996521">
            <a:off x="2622305" y="2927548"/>
            <a:ext cx="2008450" cy="1912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триховая стрелка вправо 47"/>
          <p:cNvSpPr/>
          <p:nvPr/>
        </p:nvSpPr>
        <p:spPr>
          <a:xfrm rot="20996521">
            <a:off x="2622305" y="4652895"/>
            <a:ext cx="2008450" cy="1912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Штриховая стрелка вправо 48"/>
          <p:cNvSpPr/>
          <p:nvPr/>
        </p:nvSpPr>
        <p:spPr>
          <a:xfrm rot="20996521">
            <a:off x="6269803" y="2450751"/>
            <a:ext cx="2008450" cy="1912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триховая стрелка вправо 49"/>
          <p:cNvSpPr/>
          <p:nvPr/>
        </p:nvSpPr>
        <p:spPr>
          <a:xfrm rot="20996521">
            <a:off x="6251822" y="4462862"/>
            <a:ext cx="2008450" cy="1912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8794" y="-67046"/>
            <a:ext cx="10658778" cy="15855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Финансовое обеспечение подведомственной сети</a:t>
            </a:r>
            <a:br>
              <a:rPr lang="ru-RU" sz="2800" b="1" dirty="0"/>
            </a:br>
            <a:r>
              <a:rPr lang="ru-RU" sz="2800" b="1" dirty="0"/>
              <a:t>на выполнение государственного задания в части проведения научных исследований, </a:t>
            </a:r>
            <a:r>
              <a:rPr lang="ru-RU" sz="2800" b="1" dirty="0" smtClean="0"/>
              <a:t>млн. </a:t>
            </a:r>
            <a:r>
              <a:rPr lang="ru-RU" sz="2800" b="1" dirty="0"/>
              <a:t>руб.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01"/>
          <a:stretch/>
        </p:blipFill>
        <p:spPr>
          <a:xfrm>
            <a:off x="10886303" y="-33252"/>
            <a:ext cx="1305697" cy="6858000"/>
          </a:xfrm>
          <a:prstGeom prst="rect">
            <a:avLst/>
          </a:prstGeom>
        </p:spPr>
      </p:pic>
      <p:sp>
        <p:nvSpPr>
          <p:cNvPr id="16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74696" y="625695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Constantia" panose="02030602050306030303"/>
              </a:rPr>
              <a:t>6</a:t>
            </a:r>
            <a:endParaRPr lang="ru-RU" sz="1400" dirty="0">
              <a:solidFill>
                <a:prstClr val="black">
                  <a:tint val="75000"/>
                </a:prstClr>
              </a:solidFill>
              <a:latin typeface="Constantia" panose="02030602050306030303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C9FD3CE-016E-49EE-9A44-365B52D3F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669130"/>
              </p:ext>
            </p:extLst>
          </p:nvPr>
        </p:nvGraphicFramePr>
        <p:xfrm>
          <a:off x="2513496" y="1280978"/>
          <a:ext cx="6321155" cy="485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92C3546-8A94-4697-9C9B-C7C22F91AB6D}"/>
              </a:ext>
            </a:extLst>
          </p:cNvPr>
          <p:cNvCxnSpPr>
            <a:cxnSpLocks/>
          </p:cNvCxnSpPr>
          <p:nvPr/>
        </p:nvCxnSpPr>
        <p:spPr>
          <a:xfrm>
            <a:off x="1927761" y="3570633"/>
            <a:ext cx="27579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034922-FE87-48DF-B0CE-D598AEAE7AED}"/>
              </a:ext>
            </a:extLst>
          </p:cNvPr>
          <p:cNvSpPr txBox="1"/>
          <p:nvPr/>
        </p:nvSpPr>
        <p:spPr>
          <a:xfrm>
            <a:off x="186046" y="2785803"/>
            <a:ext cx="1725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+1 400 млн. руб. </a:t>
            </a:r>
            <a:r>
              <a:rPr lang="ru-RU" sz="1600" dirty="0"/>
              <a:t>на создание новых лабораторий в 57 учреждениях по 103 тематикам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BF8A2E-E786-4E35-B3E7-B514F4DA70D9}"/>
              </a:ext>
            </a:extLst>
          </p:cNvPr>
          <p:cNvSpPr txBox="1"/>
          <p:nvPr/>
        </p:nvSpPr>
        <p:spPr>
          <a:xfrm>
            <a:off x="288965" y="4581819"/>
            <a:ext cx="2054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+ 3 900 млн. руб.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на «восстановление» численности научных сотрудников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F630030-CDBF-46CF-B8AD-32E618809A18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343396" y="5120428"/>
            <a:ext cx="234233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8696180-4296-437D-BA2E-082DEBE8137E}"/>
              </a:ext>
            </a:extLst>
          </p:cNvPr>
          <p:cNvSpPr txBox="1"/>
          <p:nvPr/>
        </p:nvSpPr>
        <p:spPr>
          <a:xfrm>
            <a:off x="358794" y="5818496"/>
            <a:ext cx="1909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-</a:t>
            </a:r>
            <a:r>
              <a:rPr lang="ru-RU" sz="1600" b="1" dirty="0">
                <a:solidFill>
                  <a:srgbClr val="FF0000"/>
                </a:solidFill>
              </a:rPr>
              <a:t> 1 300 млн. руб. </a:t>
            </a:r>
            <a:r>
              <a:rPr lang="ru-RU" sz="1600" dirty="0"/>
              <a:t>отдали другим </a:t>
            </a:r>
            <a:r>
              <a:rPr lang="ru-RU" sz="1600" dirty="0" err="1"/>
              <a:t>ФОИВам</a:t>
            </a:r>
            <a:endParaRPr lang="ru-RU" sz="1600" dirty="0"/>
          </a:p>
        </p:txBody>
      </p: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15733106-684B-46E9-833C-DB94BAD87991}"/>
              </a:ext>
            </a:extLst>
          </p:cNvPr>
          <p:cNvCxnSpPr>
            <a:stCxn id="21" idx="3"/>
          </p:cNvCxnSpPr>
          <p:nvPr/>
        </p:nvCxnSpPr>
        <p:spPr>
          <a:xfrm flipV="1">
            <a:off x="2268689" y="5128084"/>
            <a:ext cx="1834738" cy="1105911"/>
          </a:xfrm>
          <a:prstGeom prst="bentConnector3">
            <a:avLst>
              <a:gd name="adj1" fmla="val 1000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D888F1A-3D95-47D5-874A-1EAAA09E1940}"/>
              </a:ext>
            </a:extLst>
          </p:cNvPr>
          <p:cNvSpPr txBox="1"/>
          <p:nvPr/>
        </p:nvSpPr>
        <p:spPr>
          <a:xfrm>
            <a:off x="8868739" y="1513602"/>
            <a:ext cx="198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2019 году: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331091-454B-4ED0-B0E3-67FC6EF3ABDD}"/>
              </a:ext>
            </a:extLst>
          </p:cNvPr>
          <p:cNvSpPr txBox="1"/>
          <p:nvPr/>
        </p:nvSpPr>
        <p:spPr>
          <a:xfrm>
            <a:off x="8784609" y="2010770"/>
            <a:ext cx="1983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Создано </a:t>
            </a:r>
            <a:r>
              <a:rPr lang="ru-RU" sz="1600" b="1" dirty="0"/>
              <a:t>298</a:t>
            </a:r>
            <a:r>
              <a:rPr lang="ru-RU" sz="1600" dirty="0"/>
              <a:t> новых лабораторий с </a:t>
            </a:r>
            <a:r>
              <a:rPr lang="ru-RU" sz="1600" b="1" dirty="0"/>
              <a:t>3 100 </a:t>
            </a:r>
            <a:r>
              <a:rPr lang="ru-RU" sz="1600" dirty="0"/>
              <a:t>рабочих мест</a:t>
            </a:r>
            <a:br>
              <a:rPr lang="ru-RU" sz="1600" dirty="0"/>
            </a:br>
            <a:r>
              <a:rPr lang="ru-RU" sz="1600" b="1" dirty="0">
                <a:solidFill>
                  <a:srgbClr val="FF0000"/>
                </a:solidFill>
              </a:rPr>
              <a:t>(4 000 млн. руб.)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F64C0B-F9A8-4C1E-BFA6-320132809000}"/>
              </a:ext>
            </a:extLst>
          </p:cNvPr>
          <p:cNvSpPr txBox="1"/>
          <p:nvPr/>
        </p:nvSpPr>
        <p:spPr>
          <a:xfrm>
            <a:off x="8868738" y="3225421"/>
            <a:ext cx="1899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«Заказаны» новые научные тематики на</a:t>
            </a:r>
            <a:br>
              <a:rPr lang="ru-RU" sz="1600" dirty="0"/>
            </a:br>
            <a:r>
              <a:rPr lang="ru-RU" sz="1600" b="1" dirty="0">
                <a:solidFill>
                  <a:srgbClr val="FF0000"/>
                </a:solidFill>
              </a:rPr>
              <a:t>3 300 млн. руб.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420C50-1516-4352-BD16-0A6D2F42E489}"/>
              </a:ext>
            </a:extLst>
          </p:cNvPr>
          <p:cNvSpPr txBox="1"/>
          <p:nvPr/>
        </p:nvSpPr>
        <p:spPr>
          <a:xfrm>
            <a:off x="8868739" y="4563183"/>
            <a:ext cx="1899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Оказана поддержка в части выполнения Указа на </a:t>
            </a:r>
            <a:r>
              <a:rPr lang="ru-RU" sz="1600" b="1" dirty="0">
                <a:solidFill>
                  <a:srgbClr val="FF0000"/>
                </a:solidFill>
              </a:rPr>
              <a:t>1 900 млн. руб.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68B3677A-8B0B-4344-B437-46004166A3D4}"/>
              </a:ext>
            </a:extLst>
          </p:cNvPr>
          <p:cNvCxnSpPr>
            <a:cxnSpLocks/>
          </p:cNvCxnSpPr>
          <p:nvPr/>
        </p:nvCxnSpPr>
        <p:spPr>
          <a:xfrm flipV="1">
            <a:off x="5284519" y="2228603"/>
            <a:ext cx="1566657" cy="5429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6EA1001-94B2-40F4-8211-BBA33261824C}"/>
              </a:ext>
            </a:extLst>
          </p:cNvPr>
          <p:cNvSpPr txBox="1"/>
          <p:nvPr/>
        </p:nvSpPr>
        <p:spPr>
          <a:xfrm>
            <a:off x="5628370" y="2043937"/>
            <a:ext cx="80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+4,1%</a:t>
            </a:r>
          </a:p>
        </p:txBody>
      </p:sp>
    </p:spTree>
    <p:extLst>
      <p:ext uri="{BB962C8B-B14F-4D97-AF65-F5344CB8AC3E}">
        <p14:creationId xmlns:p14="http://schemas.microsoft.com/office/powerpoint/2010/main" val="74054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9" grpId="0"/>
      <p:bldP spid="30" grpId="0"/>
      <p:bldP spid="31" grpId="0"/>
      <p:bldP spid="3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8794" y="-67046"/>
            <a:ext cx="10658778" cy="11120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Динамика численности научных сотрудников</a:t>
            </a:r>
            <a:br>
              <a:rPr lang="ru-RU" sz="2800" b="1" dirty="0"/>
            </a:br>
            <a:r>
              <a:rPr lang="ru-RU" sz="2800" b="1" dirty="0"/>
              <a:t>и достижение Указа Президента № 597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16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74696" y="625695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Constantia" panose="02030602050306030303"/>
              </a:rPr>
              <a:t>7</a:t>
            </a:r>
            <a:endParaRPr lang="ru-RU" sz="1400" dirty="0">
              <a:solidFill>
                <a:prstClr val="black">
                  <a:tint val="75000"/>
                </a:prstClr>
              </a:solidFill>
              <a:latin typeface="Constantia" panose="02030602050306030303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331341"/>
              </p:ext>
            </p:extLst>
          </p:nvPr>
        </p:nvGraphicFramePr>
        <p:xfrm>
          <a:off x="205839" y="1045029"/>
          <a:ext cx="10537523" cy="541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6C0F6B4-1696-4697-B1FA-B28E15B4026C}"/>
              </a:ext>
            </a:extLst>
          </p:cNvPr>
          <p:cNvSpPr txBox="1"/>
          <p:nvPr/>
        </p:nvSpPr>
        <p:spPr>
          <a:xfrm>
            <a:off x="9459901" y="5882244"/>
            <a:ext cx="1022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/>
              <a:t>*предварительные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41108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8794" y="-1"/>
            <a:ext cx="10658778" cy="76417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ТОП-10 субъектов по достижению Указа Президента № 597 (в руб.)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16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74696" y="625695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Constantia" panose="02030602050306030303"/>
              </a:rPr>
              <a:t>8</a:t>
            </a:r>
            <a:endParaRPr lang="ru-RU" sz="1400" dirty="0">
              <a:solidFill>
                <a:prstClr val="black">
                  <a:tint val="75000"/>
                </a:prstClr>
              </a:solidFill>
              <a:latin typeface="Constantia" panose="02030602050306030303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D991881-5186-4247-A7B7-67EAEF875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244651"/>
              </p:ext>
            </p:extLst>
          </p:nvPr>
        </p:nvGraphicFramePr>
        <p:xfrm>
          <a:off x="558139" y="769923"/>
          <a:ext cx="9979232" cy="584640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31773">
                  <a:extLst>
                    <a:ext uri="{9D8B030D-6E8A-4147-A177-3AD203B41FA5}">
                      <a16:colId xmlns:a16="http://schemas.microsoft.com/office/drawing/2014/main" val="2952481287"/>
                    </a:ext>
                  </a:extLst>
                </a:gridCol>
                <a:gridCol w="3264883">
                  <a:extLst>
                    <a:ext uri="{9D8B030D-6E8A-4147-A177-3AD203B41FA5}">
                      <a16:colId xmlns:a16="http://schemas.microsoft.com/office/drawing/2014/main" val="3602816952"/>
                    </a:ext>
                  </a:extLst>
                </a:gridCol>
                <a:gridCol w="2882576">
                  <a:extLst>
                    <a:ext uri="{9D8B030D-6E8A-4147-A177-3AD203B41FA5}">
                      <a16:colId xmlns:a16="http://schemas.microsoft.com/office/drawing/2014/main" val="542101028"/>
                    </a:ext>
                  </a:extLst>
                </a:gridCol>
              </a:tblGrid>
              <a:tr h="11499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Субъект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Средняя заработная плата научных сотрудников (с учетом грантов РФФИ), тыс. руб.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% к средней заработной плате по субъекту (с учетом грантов РФФИ)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63691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Ямало-Ненецкий автономный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                                                  208,9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227%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686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Чукотский автономный округ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                                                  191,1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40005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Магаданская область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                                                  158,1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198%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03697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Ханты-Мансийский автономный округ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                                                  157,2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235%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301291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г. Москва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                                                  146,4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197%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98175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Сахалинская область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                                                  144,1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196%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03128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Новгородская область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                                                  137,9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463%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88946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Белгородская область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                                                  135,9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451%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3149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Ульяновская область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                                                  134,0 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513%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4680555"/>
                  </a:ext>
                </a:extLst>
              </a:tr>
              <a:tr h="484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Камчатский край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</a:rPr>
                        <a:t>                                                  128,2  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194%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75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5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8794" y="-1"/>
            <a:ext cx="10658778" cy="76417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ТОП-10 «худших» субъектов по достижению Указа Президента № 597 (в руб.)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256F29BB-89B0-4244-B8B7-C688A7D6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101"/>
          <a:stretch/>
        </p:blipFill>
        <p:spPr>
          <a:xfrm>
            <a:off x="10886303" y="0"/>
            <a:ext cx="1305697" cy="6858000"/>
          </a:xfrm>
          <a:prstGeom prst="rect">
            <a:avLst/>
          </a:prstGeom>
        </p:spPr>
      </p:pic>
      <p:sp>
        <p:nvSpPr>
          <p:cNvPr id="16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574696" y="625695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prstClr val="black">
                    <a:tint val="75000"/>
                  </a:prstClr>
                </a:solidFill>
                <a:latin typeface="Constantia" panose="02030602050306030303"/>
              </a:rPr>
              <a:t>9</a:t>
            </a:r>
            <a:endParaRPr lang="ru-RU" sz="1400" dirty="0">
              <a:solidFill>
                <a:prstClr val="black">
                  <a:tint val="75000"/>
                </a:prstClr>
              </a:solidFill>
              <a:latin typeface="Constantia" panose="02030602050306030303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D991881-5186-4247-A7B7-67EAEF875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306696"/>
              </p:ext>
            </p:extLst>
          </p:nvPr>
        </p:nvGraphicFramePr>
        <p:xfrm>
          <a:off x="558139" y="769923"/>
          <a:ext cx="9979232" cy="584640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31773">
                  <a:extLst>
                    <a:ext uri="{9D8B030D-6E8A-4147-A177-3AD203B41FA5}">
                      <a16:colId xmlns:a16="http://schemas.microsoft.com/office/drawing/2014/main" val="2952481287"/>
                    </a:ext>
                  </a:extLst>
                </a:gridCol>
                <a:gridCol w="3264883">
                  <a:extLst>
                    <a:ext uri="{9D8B030D-6E8A-4147-A177-3AD203B41FA5}">
                      <a16:colId xmlns:a16="http://schemas.microsoft.com/office/drawing/2014/main" val="3602816952"/>
                    </a:ext>
                  </a:extLst>
                </a:gridCol>
                <a:gridCol w="2882576">
                  <a:extLst>
                    <a:ext uri="{9D8B030D-6E8A-4147-A177-3AD203B41FA5}">
                      <a16:colId xmlns:a16="http://schemas.microsoft.com/office/drawing/2014/main" val="542101028"/>
                    </a:ext>
                  </a:extLst>
                </a:gridCol>
              </a:tblGrid>
              <a:tr h="11499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Субъект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Средняя заработная плата научных сотрудников (с учетом грантов РФФИ), тыс. руб.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 % к средней заработной плате по субъекту (с учетом грантов РФФИ)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63691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Карачаево-Черкесская Республика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                                                    59,5   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>
                          <a:effectLst/>
                        </a:rPr>
                        <a:t>264%</a:t>
                      </a:r>
                      <a:endParaRPr lang="ru-RU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686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Республика Алтай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                                                    58,6   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215%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40005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</a:rPr>
                        <a:t>Кировская область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                                                    58,0   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226%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03697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Чеченская Республика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                                                    55,6   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230%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301291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Ставропольский край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                                                    55,0   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213%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98175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Республика Адыгея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                                                    52,0   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203%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03128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Республика Калмыкия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                                                    50,1   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215%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88946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Республика Дагестан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                                                    50,0   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222%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31498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Республика Северная Осетия - Алания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                                                    49,3   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216%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4680555"/>
                  </a:ext>
                </a:extLst>
              </a:tr>
              <a:tr h="48448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>
                          <a:effectLst/>
                        </a:rPr>
                        <a:t>Республика Ингушетия</a:t>
                      </a:r>
                      <a:endParaRPr lang="ru-RU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>
                          <a:effectLst/>
                        </a:rPr>
                        <a:t>                                                    47,9   </a:t>
                      </a:r>
                      <a:endParaRPr lang="ru-RU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effectLst/>
                        </a:rPr>
                        <a:t>218%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75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1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517</Words>
  <Application>Microsoft Office PowerPoint</Application>
  <PresentationFormat>Широкоэкранный</PresentationFormat>
  <Paragraphs>150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微软雅黑</vt:lpstr>
      <vt:lpstr>宋体</vt:lpstr>
      <vt:lpstr>Arial</vt:lpstr>
      <vt:lpstr>Arial Cyr</vt:lpstr>
      <vt:lpstr>Calibri</vt:lpstr>
      <vt:lpstr>Calibri Light</vt:lpstr>
      <vt:lpstr>Constantia</vt:lpstr>
      <vt:lpstr>Franklin Gothic Medium</vt:lpstr>
      <vt:lpstr>Open Sans</vt:lpstr>
      <vt:lpstr>Open Sans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Финансовое обеспечение подведомственной сети на выполнение государственного задания</vt:lpstr>
      <vt:lpstr>Финансовое обеспечение подведомственной сети на выполнение государственного задания в части проведения научных исследований, млн. руб.</vt:lpstr>
      <vt:lpstr>Динамика численности научных сотрудников и достижение Указа Президента № 597</vt:lpstr>
      <vt:lpstr>ТОП-10 субъектов по достижению Указа Президента № 597 (в руб.)</vt:lpstr>
      <vt:lpstr>ТОП-10 «худших» субъектов по достижению Указа Президента № 597 (в руб.)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Gennady Osipov</dc:creator>
  <cp:lastModifiedBy>LEKC-ZAL</cp:lastModifiedBy>
  <cp:revision>22</cp:revision>
  <dcterms:created xsi:type="dcterms:W3CDTF">2020-01-28T14:16:03Z</dcterms:created>
  <dcterms:modified xsi:type="dcterms:W3CDTF">2020-01-29T08:53:38Z</dcterms:modified>
</cp:coreProperties>
</file>